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4630400" cy="8229600"/>
  <p:notesSz cx="8229600" cy="14630400"/>
  <p:embeddedFontLst>
    <p:embeddedFont>
      <p:font typeface="Montserrat Light" pitchFamily="2" charset="0"/>
      <p:regular r:id="rId22"/>
      <p:italic r:id="rId23"/>
    </p:embeddedFont>
    <p:embeddedFont>
      <p:font typeface="Source Sans 3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F22"/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22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F2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F2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85821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Vibe Coding: The New Code Culture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463093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how Artificial Intelligence, enhanced collaboration, and a focus on "goon vibes" are reshaping software development.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F2436F-EE6F-215F-3857-870D922B489C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632" y="390211"/>
            <a:ext cx="7800737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in Vibe Coding: An Evolving Landscape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71632" y="1727163"/>
            <a:ext cx="7800737" cy="1151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rise of vibe gooning fundamentally redefines the role and methodologies of software testing. Instead of relying heavily on manual code review, the focus shifts towards sophisticated AI-assisted debugging and automated test generation. This paradigm requires robust continuous integration and continuous deployment (CI/CD) pipelines.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71632" y="3274814"/>
            <a:ext cx="767596" cy="1347192"/>
          </a:xfrm>
          <a:prstGeom prst="roundRect">
            <a:avLst>
              <a:gd name="adj" fmla="val 360022"/>
            </a:avLst>
          </a:prstGeom>
          <a:solidFill>
            <a:srgbClr val="30313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543" y="3768447"/>
            <a:ext cx="287774" cy="359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1037" y="3466624"/>
            <a:ext cx="2630448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AI-Assisted Debugging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hape 5"/>
          <p:cNvSpPr/>
          <p:nvPr/>
        </p:nvSpPr>
        <p:spPr>
          <a:xfrm>
            <a:off x="671632" y="4813816"/>
            <a:ext cx="767596" cy="1347192"/>
          </a:xfrm>
          <a:prstGeom prst="roundRect">
            <a:avLst>
              <a:gd name="adj" fmla="val 360022"/>
            </a:avLst>
          </a:prstGeom>
          <a:solidFill>
            <a:srgbClr val="303132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43" y="5307449"/>
            <a:ext cx="287774" cy="359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31037" y="5005626"/>
            <a:ext cx="315408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Automated Test Generation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1631037" y="5393412"/>
            <a:ext cx="6841331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creates comprehensive unit, integration, and end-to-end tests based on requirements.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Shape 8"/>
          <p:cNvSpPr/>
          <p:nvPr/>
        </p:nvSpPr>
        <p:spPr>
          <a:xfrm>
            <a:off x="671632" y="6352818"/>
            <a:ext cx="767596" cy="1347192"/>
          </a:xfrm>
          <a:prstGeom prst="roundRect">
            <a:avLst>
              <a:gd name="adj" fmla="val 360022"/>
            </a:avLst>
          </a:prstGeom>
          <a:solidFill>
            <a:srgbClr val="303132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43" y="6846451"/>
            <a:ext cx="287774" cy="3598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31037" y="6544628"/>
            <a:ext cx="3023949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Integrated CI/CD Pipelines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10"/>
          <p:cNvSpPr/>
          <p:nvPr/>
        </p:nvSpPr>
        <p:spPr>
          <a:xfrm>
            <a:off x="1631037" y="6932414"/>
            <a:ext cx="6841331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 integration pipelines incorporate AI-powered tools to catch and rectify errors early in the development cycle, ensuring high-quality software delivery.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CABDA527-F1D2-331F-5DB4-5052CD089680}"/>
              </a:ext>
            </a:extLst>
          </p:cNvPr>
          <p:cNvSpPr/>
          <p:nvPr/>
        </p:nvSpPr>
        <p:spPr>
          <a:xfrm>
            <a:off x="1631036" y="3859054"/>
            <a:ext cx="6841331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models actively analyze generated code, identifying potential errors and suggesting fixes.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49611"/>
            <a:ext cx="1018603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in Vibe Gooning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943106"/>
            <a:ext cx="7500699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Vibe coding </a:t>
            </a: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fundamentally shifts testing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from laborious manual debugging to highly efficient, AI-assisted verification. Developers now harness AI to instantly </a:t>
            </a: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comprehensive test cases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rapidly pinpoint errors, significantly accelerating the entire quality assurance process.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5015984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F9D933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At Zafin, implementing iterative vibe coding cycles, powered by AI, led to an impressive </a:t>
            </a: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40% reduction in UI bug fixes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demonstrating its tangible impact on development speed and reliability.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939" y="1718553"/>
            <a:ext cx="4583663" cy="45836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0865AB-441C-1300-1957-017FBF32A8FF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748" y="840105"/>
            <a:ext cx="7759303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Challenges &amp; Best Practices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178748" y="2260759"/>
            <a:ext cx="3780711" cy="2605921"/>
          </a:xfrm>
          <a:prstGeom prst="roundRect">
            <a:avLst>
              <a:gd name="adj" fmla="val 4211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5888" y="2260759"/>
            <a:ext cx="91440" cy="2605921"/>
          </a:xfrm>
          <a:prstGeom prst="roundRect">
            <a:avLst>
              <a:gd name="adj" fmla="val 3245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467951" y="2481382"/>
            <a:ext cx="327088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Subtle Bugs &amp; Human Oversight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422112" y="3161943"/>
            <a:ext cx="3413263" cy="148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While AI excels at speed, its generated code can sometimes introduce subtle, hard-to-detect bugs. Therefore, human oversight and critical review remain absolutely essential.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57222" y="2260759"/>
            <a:ext cx="3780830" cy="2605921"/>
          </a:xfrm>
          <a:prstGeom prst="roundRect">
            <a:avLst>
              <a:gd name="adj" fmla="val 4211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4362" y="2260759"/>
            <a:ext cx="91440" cy="2605921"/>
          </a:xfrm>
          <a:prstGeom prst="roundRect">
            <a:avLst>
              <a:gd name="adj" fmla="val 3245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446425" y="2481382"/>
            <a:ext cx="3271004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Prompt Refinement &amp; Feedback Loops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00584" y="3161943"/>
            <a:ext cx="3413388" cy="148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Effective testing within vibe gooning relies on continuous prompt refinement and robust AI-human feedback loops to ensure generated tests align with complex requirements.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178748" y="5064443"/>
            <a:ext cx="3780711" cy="2324933"/>
          </a:xfrm>
          <a:prstGeom prst="roundRect">
            <a:avLst>
              <a:gd name="adj" fmla="val 4720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5888" y="5064443"/>
            <a:ext cx="91440" cy="2324933"/>
          </a:xfrm>
          <a:prstGeom prst="roundRect">
            <a:avLst>
              <a:gd name="adj" fmla="val 32452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6467951" y="5285065"/>
            <a:ext cx="224801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Trust But Verify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22112" y="5684639"/>
            <a:ext cx="3413263" cy="148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Embracing a "trust but verify" mindset is crucial. This balances the unparalleled speed of AI with the necessary rigor for maintainability and long-term code health.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2FFC3C-C5CB-C59A-0C1A-0E949398BEBE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186" y="572095"/>
            <a:ext cx="9814798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Alternatives to Vibe Gooning</a:t>
            </a:r>
            <a:endParaRPr lang="en-US" sz="3700" dirty="0">
              <a:solidFill>
                <a:schemeClr val="accent2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" y="1579364"/>
            <a:ext cx="4217908" cy="42179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8186" y="6005274"/>
            <a:ext cx="3012877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Traditional Coding Rigor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8186" y="6425565"/>
            <a:ext cx="4217908" cy="1248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Conventional coding methodologies still prevail in </a:t>
            </a:r>
            <a:r>
              <a:rPr lang="en-US" sz="17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high-stakes sectors</a:t>
            </a: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like banking, where risk sensitivity and stringent regulations demand meticulous, human-driven development.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127" y="1579364"/>
            <a:ext cx="4218027" cy="42180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6127" y="6005393"/>
            <a:ext cx="240411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Low-Code/No-Code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5206127" y="6425684"/>
            <a:ext cx="4218027" cy="1560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Platforms like Bubble or Webflow offer another path to democratization, simplifying development for non-programmers, yet often </a:t>
            </a:r>
            <a:r>
              <a:rPr lang="en-US" sz="17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 the creative flexibility</a:t>
            </a: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deep customization of vibe coding.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187" y="1579364"/>
            <a:ext cx="4217908" cy="42179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4187" y="6005274"/>
            <a:ext cx="2555796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Hybrid Collaboration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9684187" y="6425565"/>
            <a:ext cx="4217908" cy="1248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Hybrid models, combining AI-driven vibe coding with traditional pair programming, offer a </a:t>
            </a:r>
            <a:r>
              <a:rPr lang="en-US" sz="17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balanced approach</a:t>
            </a: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merging rapid innovation with robust human control and oversight.</a:t>
            </a:r>
            <a:endParaRPr lang="en-US" sz="17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C9550-2142-92BC-7872-3C75DC48A1FE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93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335" y="3451860"/>
            <a:ext cx="10779323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Emerging Tools &amp; Approaches</a:t>
            </a:r>
            <a:endParaRPr lang="en-US" sz="395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75335" y="4413528"/>
            <a:ext cx="1307973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landscape of coding is evolving rapidly with powerful AI integration.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5335" y="4995029"/>
            <a:ext cx="4212193" cy="2551986"/>
          </a:xfrm>
          <a:prstGeom prst="roundRect">
            <a:avLst>
              <a:gd name="adj" fmla="val 20836"/>
            </a:avLst>
          </a:prstGeom>
          <a:solidFill>
            <a:srgbClr val="303132"/>
          </a:solidFill>
          <a:ln/>
        </p:spPr>
      </p:sp>
      <p:sp>
        <p:nvSpPr>
          <p:cNvPr id="6" name="Text 3"/>
          <p:cNvSpPr/>
          <p:nvPr/>
        </p:nvSpPr>
        <p:spPr>
          <a:xfrm>
            <a:off x="996791" y="5216485"/>
            <a:ext cx="353949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Agents: Claude &amp; Cursor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6791" y="5664041"/>
            <a:ext cx="3769281" cy="166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AI agents like </a:t>
            </a:r>
            <a:r>
              <a:rPr lang="en-US" sz="17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Claude and Cursor</a:t>
            </a: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are at the forefront, powering vibe coding with natural language processing for intuitive, high-quality code generation.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8984" y="4995029"/>
            <a:ext cx="4212312" cy="2551986"/>
          </a:xfrm>
          <a:prstGeom prst="roundRect">
            <a:avLst>
              <a:gd name="adj" fmla="val 20836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5430441" y="5216485"/>
            <a:ext cx="362128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Deep AI Integration: Notion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5430441" y="5664041"/>
            <a:ext cx="3769400" cy="166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Companies like </a:t>
            </a:r>
            <a:r>
              <a:rPr lang="en-US" sz="17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Notion</a:t>
            </a: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are integrating AI deeply into their development workflows, with an impressive </a:t>
            </a:r>
            <a:r>
              <a:rPr lang="en-US" sz="17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30-40% of their codebase now AI-assisted</a:t>
            </a: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showcasing mainstream adoption.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2753" y="4995029"/>
            <a:ext cx="4212193" cy="2551986"/>
          </a:xfrm>
          <a:prstGeom prst="roundRect">
            <a:avLst>
              <a:gd name="adj" fmla="val 20836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9864209" y="5216485"/>
            <a:ext cx="307097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Autonomous AI Agents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864209" y="5664041"/>
            <a:ext cx="3769281" cy="166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alternatives may include sophisticated AI "agents" autonomously managing complex background tasks, liberating developers for purely strategic and creative endeavors.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3D341F-718D-6F6A-D9B3-EBA294B9177F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691" y="954286"/>
            <a:ext cx="7612618" cy="1243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Summary — The Vibe Gooning Revolution</a:t>
            </a:r>
            <a:endParaRPr lang="en-US" sz="39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65691" y="2525435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5691" y="2866668"/>
            <a:ext cx="3696891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65691" y="3036927"/>
            <a:ext cx="293239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Creative Orchestrators</a:t>
            </a:r>
            <a:endParaRPr lang="en-US" sz="19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5691" y="3478887"/>
            <a:ext cx="3696891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Vibe gooning transforms developers into creative orchestrators, shifting focus from tedious syntax to high-level strategy and innovative problem-solving.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681299" y="2525435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1299" y="2866668"/>
            <a:ext cx="3697010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4681299" y="3036927"/>
            <a:ext cx="3020139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Accelerated Innovation</a:t>
            </a:r>
            <a:endParaRPr lang="en-US" sz="19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681299" y="3478887"/>
            <a:ext cx="3697010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synergy of AI-human collaboration dramatically accelerates prototyping, democratizes software creation, and amplifies collective knowledge within teams.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65691" y="5501759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5691" y="5842992"/>
            <a:ext cx="761261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65691" y="6013252"/>
            <a:ext cx="297739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Culture of Flow &amp; Trust</a:t>
            </a:r>
            <a:endParaRPr lang="en-US" sz="19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5691" y="6455212"/>
            <a:ext cx="76126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new culture embraces deep flow states, fosters trust in AI as a capable partner, and champions rapid iteration to constantly push the boundaries of innovation.</a:t>
            </a:r>
            <a:endParaRPr lang="en-US" sz="1700" dirty="0"/>
          </a:p>
        </p:txBody>
      </p:sp>
    </p:spTree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952619"/>
            <a:ext cx="12378571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Miscellaneous Insights &amp; Future Outlook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8" y="2061686"/>
            <a:ext cx="4986933" cy="49869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hape 1"/>
          <p:cNvSpPr/>
          <p:nvPr/>
        </p:nvSpPr>
        <p:spPr>
          <a:xfrm>
            <a:off x="10052328" y="2061686"/>
            <a:ext cx="22860" cy="4554498"/>
          </a:xfrm>
          <a:prstGeom prst="roundRect">
            <a:avLst>
              <a:gd name="adj" fmla="val 133155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9680853" y="2278499"/>
            <a:ext cx="405765" cy="22860"/>
          </a:xfrm>
          <a:prstGeom prst="roundRect">
            <a:avLst>
              <a:gd name="adj" fmla="val 133155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9987677" y="2213848"/>
            <a:ext cx="152162" cy="152162"/>
          </a:xfrm>
          <a:prstGeom prst="roundRect">
            <a:avLst>
              <a:gd name="adj" fmla="val 300469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6199823" y="2131338"/>
            <a:ext cx="3052286" cy="576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Origins &amp; Mainstream Adoption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199823" y="2910721"/>
            <a:ext cx="3052286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term "vibe coding" was coined by </a:t>
            </a:r>
            <a:r>
              <a:rPr lang="en-US" sz="17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Andrej Karpathy</a:t>
            </a: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now a recognized paradigm reshaping modern software development.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040898" y="3495913"/>
            <a:ext cx="405765" cy="22860"/>
          </a:xfrm>
          <a:prstGeom prst="roundRect">
            <a:avLst>
              <a:gd name="adj" fmla="val 133155"/>
            </a:avLst>
          </a:prstGeom>
          <a:solidFill>
            <a:srgbClr val="494A4B"/>
          </a:solidFill>
          <a:ln/>
        </p:spPr>
      </p:sp>
      <p:sp>
        <p:nvSpPr>
          <p:cNvPr id="10" name="Shape 7"/>
          <p:cNvSpPr/>
          <p:nvPr/>
        </p:nvSpPr>
        <p:spPr>
          <a:xfrm>
            <a:off x="9987677" y="3431262"/>
            <a:ext cx="152162" cy="152162"/>
          </a:xfrm>
          <a:prstGeom prst="roundRect">
            <a:avLst>
              <a:gd name="adj" fmla="val 300469"/>
            </a:avLst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0875407" y="3348752"/>
            <a:ext cx="2572226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Lingering Challenges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0875407" y="3839885"/>
            <a:ext cx="3052286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Despite its benefits, challenges persist, including managing code maintainability, ensuring deep code understanding, and navigating ethical AI use.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680853" y="4750594"/>
            <a:ext cx="405765" cy="22860"/>
          </a:xfrm>
          <a:prstGeom prst="roundRect">
            <a:avLst>
              <a:gd name="adj" fmla="val 133155"/>
            </a:avLst>
          </a:prstGeom>
          <a:solidFill>
            <a:srgbClr val="494A4B"/>
          </a:solidFill>
          <a:ln/>
        </p:spPr>
      </p:sp>
      <p:sp>
        <p:nvSpPr>
          <p:cNvPr id="14" name="Shape 11"/>
          <p:cNvSpPr/>
          <p:nvPr/>
        </p:nvSpPr>
        <p:spPr>
          <a:xfrm>
            <a:off x="9987677" y="4685943"/>
            <a:ext cx="152162" cy="152162"/>
          </a:xfrm>
          <a:prstGeom prst="roundRect">
            <a:avLst>
              <a:gd name="adj" fmla="val 300469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6464498" y="4603433"/>
            <a:ext cx="278761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Future: "Vibe Teaming"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99823" y="5094565"/>
            <a:ext cx="3052286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future points towards even deeper AI integration within teams, evolving into "vibe teaming" to enhance collective intelligence and output.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D041B-FC62-FD90-8A00-1FBF6628871B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720" y="691375"/>
            <a:ext cx="7769781" cy="646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150"/>
              </a:lnSpc>
              <a:buNone/>
            </a:pPr>
            <a:r>
              <a:rPr lang="en-US" sz="8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From </a:t>
            </a:r>
          </a:p>
          <a:p>
            <a:pPr marL="0" indent="0" algn="ctr">
              <a:lnSpc>
                <a:spcPts val="13150"/>
              </a:lnSpc>
              <a:buNone/>
            </a:pPr>
            <a:r>
              <a:rPr lang="en-US" sz="8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Typist </a:t>
            </a:r>
          </a:p>
          <a:p>
            <a:pPr marL="0" indent="0" algn="ctr">
              <a:lnSpc>
                <a:spcPts val="13150"/>
              </a:lnSpc>
              <a:buNone/>
            </a:pPr>
            <a:r>
              <a:rPr lang="en-US" sz="8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 Orchestrator</a:t>
            </a:r>
            <a:endParaRPr lang="en-US" sz="8800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7270EF-A2F0-CE42-7E04-A119E4B907A9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601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797" y="3685580"/>
            <a:ext cx="13308806" cy="3218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50"/>
              </a:lnSpc>
              <a:buNone/>
            </a:pPr>
            <a:r>
              <a:rPr lang="en-US" sz="101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Optimizing Creativity &amp; Focus</a:t>
            </a:r>
            <a:endParaRPr lang="en-US" sz="10100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9EAAB9-08FC-9EA8-29AE-518465642DB8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4984" y="555903"/>
            <a:ext cx="7260431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New Era of Coding is Here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93" y="1660684"/>
            <a:ext cx="5302924" cy="5302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22" y="1660684"/>
            <a:ext cx="303252" cy="378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26385" y="1660803"/>
            <a:ext cx="570404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Embrace AI as a creative partner, not just a tool.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226385" y="2552343"/>
            <a:ext cx="570404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 its capabilities to augment your ideas and accelerate your development process.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22" y="3563064"/>
            <a:ext cx="303252" cy="378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26385" y="3563183"/>
            <a:ext cx="570404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Collaborate, vibe, and innovate faster than ever before.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8226385" y="4454723"/>
            <a:ext cx="570404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Foster a culture of shared understanding and rapid iteration with your AI companions.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22" y="5465445"/>
            <a:ext cx="303252" cy="378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26385" y="5465564"/>
            <a:ext cx="570404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future belongs to those who vibe goon with AI.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8226385" y="6357104"/>
            <a:ext cx="570404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Adapt and thrive in this evolving landscape where human ingenuity meets artificial intelligence.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9B0DF8-D9F7-5A60-155F-F5D81EE5CD86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270" y="651629"/>
            <a:ext cx="6490454" cy="673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Vibe Coding?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6891" y="1561624"/>
            <a:ext cx="12971859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Vibe Coding represents a significant cultural shift in software development, moving towards a paradigm where AI actively generates code based on natural language prompts. It's an evolution from "vibe coding," a term coined by Andrej Karpathy, embracing AI not just as a tool, but as a creative coding partner. This approach prioritizes intuitive flow and rapid iteration over meticulous syntax mastery.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14" y="3220164"/>
            <a:ext cx="4320000" cy="43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hape 2"/>
          <p:cNvSpPr/>
          <p:nvPr/>
        </p:nvSpPr>
        <p:spPr>
          <a:xfrm>
            <a:off x="7611904" y="3753088"/>
            <a:ext cx="533043" cy="53304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6" name="Text 3"/>
          <p:cNvSpPr/>
          <p:nvPr/>
        </p:nvSpPr>
        <p:spPr>
          <a:xfrm>
            <a:off x="8381881" y="3834527"/>
            <a:ext cx="330910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as a Creative Partner</a:t>
            </a:r>
            <a:endParaRPr lang="en-US" sz="2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381881" y="4408051"/>
            <a:ext cx="542686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advanced AI models to generate initial code drafts and explore creative solutions.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611904" y="5592723"/>
            <a:ext cx="533043" cy="53304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8381881" y="5674162"/>
            <a:ext cx="26925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Focus on Intuition</a:t>
            </a:r>
            <a:endParaRPr lang="en-US" sz="2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8381881" y="6247686"/>
            <a:ext cx="5426869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guide AI with high-level descriptions, allowing for a more fluid and less syntax-bound process.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0E1659-3027-EEC8-262B-65A334EF51ED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788" y="981304"/>
            <a:ext cx="7556421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Defining the Vibe: A New Workflow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112788" y="1269087"/>
            <a:ext cx="7891224" cy="1073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788" y="1980367"/>
            <a:ext cx="536853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28592" y="2159318"/>
            <a:ext cx="204894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Prompt Generation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828592" y="2520792"/>
            <a:ext cx="7175421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articulate desired features in natural language, setting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initial "vibe."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155" y="3233143"/>
            <a:ext cx="536853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96958" y="3412094"/>
            <a:ext cx="2033826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Code Synthesis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7096958" y="3773568"/>
            <a:ext cx="6907054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models interpret prompts to generate functional code snippets or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full modules.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1" y="4485919"/>
            <a:ext cx="536853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65444" y="4664870"/>
            <a:ext cx="2100501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Human Refinement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7365444" y="5026343"/>
            <a:ext cx="6638568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review, debug, and iteratively refine AI-generated code, guiding it towards perfection.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127" y="5920979"/>
            <a:ext cx="536853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633930" y="6099930"/>
            <a:ext cx="219408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Continuous Iteration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9"/>
          <p:cNvSpPr/>
          <p:nvPr/>
        </p:nvSpPr>
        <p:spPr>
          <a:xfrm>
            <a:off x="7633930" y="6461404"/>
            <a:ext cx="6370082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cycle repeats, allowing for rapid evolution and creative exploration of software solutions.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7AF3A6-C4B8-39AC-CB9D-5D705244FEF1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851" y="1112943"/>
            <a:ext cx="8430697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Vibe Coding Works: The Process 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31627" y="1369814"/>
            <a:ext cx="13367147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542234" y="2588062"/>
            <a:ext cx="22860" cy="4455557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5" name="Shape 3"/>
          <p:cNvSpPr/>
          <p:nvPr/>
        </p:nvSpPr>
        <p:spPr>
          <a:xfrm>
            <a:off x="3832146" y="2779633"/>
            <a:ext cx="541377" cy="22860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6" name="Shape 4"/>
          <p:cNvSpPr/>
          <p:nvPr/>
        </p:nvSpPr>
        <p:spPr>
          <a:xfrm>
            <a:off x="4350663" y="2588062"/>
            <a:ext cx="406003" cy="40600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7" name="Text 5"/>
          <p:cNvSpPr/>
          <p:nvPr/>
        </p:nvSpPr>
        <p:spPr>
          <a:xfrm>
            <a:off x="4430613" y="2672952"/>
            <a:ext cx="246102" cy="27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85731" y="2650093"/>
            <a:ext cx="256555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Natural Language Input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631627" y="3086814"/>
            <a:ext cx="3019663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describe requirements, high-level logic, or specific tasks using everyday language.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33806" y="3862388"/>
            <a:ext cx="541377" cy="22860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11" name="Shape 9"/>
          <p:cNvSpPr/>
          <p:nvPr/>
        </p:nvSpPr>
        <p:spPr>
          <a:xfrm>
            <a:off x="4350663" y="3670816"/>
            <a:ext cx="406003" cy="40600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2" name="Text 10"/>
          <p:cNvSpPr/>
          <p:nvPr/>
        </p:nvSpPr>
        <p:spPr>
          <a:xfrm>
            <a:off x="4430613" y="3742849"/>
            <a:ext cx="24610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456039" y="3732848"/>
            <a:ext cx="208347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Code Generation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56039" y="4169569"/>
            <a:ext cx="3019663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interprets the prompt, understanding context and intent to produce initial code drafts.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32146" y="4795718"/>
            <a:ext cx="541377" cy="22860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16" name="Shape 14"/>
          <p:cNvSpPr/>
          <p:nvPr/>
        </p:nvSpPr>
        <p:spPr>
          <a:xfrm>
            <a:off x="4350663" y="4604147"/>
            <a:ext cx="406003" cy="40600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7" name="Text 15"/>
          <p:cNvSpPr/>
          <p:nvPr/>
        </p:nvSpPr>
        <p:spPr>
          <a:xfrm>
            <a:off x="4469487" y="4732733"/>
            <a:ext cx="169784" cy="24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434346" y="4666178"/>
            <a:ext cx="2216944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Iterative Refinement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631627" y="5102900"/>
            <a:ext cx="3019663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Human developers review AI output, providing natural language feedback for corrections and improvements.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733806" y="5729168"/>
            <a:ext cx="541377" cy="22860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21" name="Shape 19"/>
          <p:cNvSpPr/>
          <p:nvPr/>
        </p:nvSpPr>
        <p:spPr>
          <a:xfrm>
            <a:off x="4350663" y="5537597"/>
            <a:ext cx="406003" cy="406003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22" name="Text 20"/>
          <p:cNvSpPr/>
          <p:nvPr/>
        </p:nvSpPr>
        <p:spPr>
          <a:xfrm>
            <a:off x="4399512" y="5632490"/>
            <a:ext cx="303193" cy="261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5456039" y="5599628"/>
            <a:ext cx="256805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Debugging &amp; Validation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 22"/>
          <p:cNvSpPr/>
          <p:nvPr/>
        </p:nvSpPr>
        <p:spPr>
          <a:xfrm>
            <a:off x="5456039" y="6036350"/>
            <a:ext cx="3019663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Human expertise ensures the generated code is functional, secure, and aligns with project goals.</a:t>
            </a:r>
            <a:endParaRPr lang="en-US" sz="16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205" y="1628239"/>
            <a:ext cx="5082659" cy="50826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5452B44-5F1F-A5CE-2BC1-5317A4723AC2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272" y="844868"/>
            <a:ext cx="8921472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as an Integral Team Member</a:t>
            </a:r>
            <a:endParaRPr lang="en-US" sz="43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44272" y="2012633"/>
            <a:ext cx="12941856" cy="1085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Vibe Gooning extends beyond individual coding to transform team dynamics, giving rise to "vibe teaming." In this collaborative environment, AI isn't just a tool, but an integrated team member, actively supporting ideation, drafting, and synthesis across the entire development lifecycle. This strategic integration significantly reduces menial, repetitive tasks.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hape 2"/>
          <p:cNvSpPr/>
          <p:nvPr/>
        </p:nvSpPr>
        <p:spPr>
          <a:xfrm>
            <a:off x="844272" y="3369469"/>
            <a:ext cx="4153138" cy="3020139"/>
          </a:xfrm>
          <a:prstGeom prst="roundRect">
            <a:avLst>
              <a:gd name="adj" fmla="val 1198"/>
            </a:avLst>
          </a:prstGeom>
          <a:solidFill>
            <a:srgbClr val="303132"/>
          </a:solidFill>
          <a:ln/>
        </p:spPr>
      </p:sp>
      <p:sp>
        <p:nvSpPr>
          <p:cNvPr id="5" name="Shape 3"/>
          <p:cNvSpPr/>
          <p:nvPr/>
        </p:nvSpPr>
        <p:spPr>
          <a:xfrm>
            <a:off x="1085493" y="3610689"/>
            <a:ext cx="723662" cy="723662"/>
          </a:xfrm>
          <a:prstGeom prst="roundRect">
            <a:avLst>
              <a:gd name="adj" fmla="val 12634470"/>
            </a:avLst>
          </a:prstGeom>
          <a:solidFill>
            <a:srgbClr val="AEE4B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46" y="3768923"/>
            <a:ext cx="325636" cy="4070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5493" y="4575572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Ideation Partner</a:t>
            </a:r>
            <a:endParaRPr lang="en-US" sz="21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085493" y="5062895"/>
            <a:ext cx="3670697" cy="1085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assists in brainstorming, generating diverse approaches to complex problems.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8631" y="3369469"/>
            <a:ext cx="4153138" cy="3020139"/>
          </a:xfrm>
          <a:prstGeom prst="roundRect">
            <a:avLst>
              <a:gd name="adj" fmla="val 1198"/>
            </a:avLst>
          </a:prstGeom>
          <a:solidFill>
            <a:srgbClr val="303132"/>
          </a:solidFill>
          <a:ln/>
        </p:spPr>
      </p:sp>
      <p:sp>
        <p:nvSpPr>
          <p:cNvPr id="10" name="Shape 7"/>
          <p:cNvSpPr/>
          <p:nvPr/>
        </p:nvSpPr>
        <p:spPr>
          <a:xfrm>
            <a:off x="5479852" y="3610689"/>
            <a:ext cx="723662" cy="723662"/>
          </a:xfrm>
          <a:prstGeom prst="roundRect">
            <a:avLst>
              <a:gd name="adj" fmla="val 12634470"/>
            </a:avLst>
          </a:prstGeom>
          <a:solidFill>
            <a:srgbClr val="AFCBF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805" y="3768923"/>
            <a:ext cx="325636" cy="4070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9852" y="4575572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Drafting Assistant</a:t>
            </a:r>
            <a:endParaRPr lang="en-US" sz="21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5479852" y="5062895"/>
            <a:ext cx="3670697" cy="1085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Automates the creation of initial code, documentation, and test cases.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9632990" y="3369469"/>
            <a:ext cx="4153138" cy="3020139"/>
          </a:xfrm>
          <a:prstGeom prst="roundRect">
            <a:avLst>
              <a:gd name="adj" fmla="val 1198"/>
            </a:avLst>
          </a:prstGeom>
          <a:solidFill>
            <a:srgbClr val="303132"/>
          </a:solidFill>
          <a:ln/>
        </p:spPr>
      </p:sp>
      <p:sp>
        <p:nvSpPr>
          <p:cNvPr id="15" name="Shape 11"/>
          <p:cNvSpPr/>
          <p:nvPr/>
        </p:nvSpPr>
        <p:spPr>
          <a:xfrm>
            <a:off x="9874210" y="3610689"/>
            <a:ext cx="723662" cy="723662"/>
          </a:xfrm>
          <a:prstGeom prst="roundRect">
            <a:avLst>
              <a:gd name="adj" fmla="val 12634470"/>
            </a:avLst>
          </a:prstGeom>
          <a:solidFill>
            <a:srgbClr val="D8AFF8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164" y="3768923"/>
            <a:ext cx="325636" cy="4070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210" y="4575572"/>
            <a:ext cx="334494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Synthesis &amp; Integration</a:t>
            </a:r>
            <a:endParaRPr lang="en-US" sz="21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74210" y="5062895"/>
            <a:ext cx="3670697" cy="1085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Helps connect disparate components and ensure architectural consistency.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844272" y="6660952"/>
            <a:ext cx="12941856" cy="723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chemeClr val="bg2">
                    <a:lumMod val="75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offloading the mundane, human developers are freed to focus on higher-level strategic planning, complex architectural design, and creative problem-solving, fostering a more engaging and impactful role for the human element in software creation.</a:t>
            </a:r>
            <a:endParaRPr lang="en-US" sz="18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5D0890-A035-2FE3-BD2B-9730361C5730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100" y="681813"/>
            <a:ext cx="13030200" cy="18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Advantages of Vibe Coding: Accelerating Innovation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00100" y="2384822"/>
            <a:ext cx="130302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83410" y="2796167"/>
            <a:ext cx="4152900" cy="754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10x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72901" y="3703493"/>
            <a:ext cx="2773918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Development Speed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83410" y="4298139"/>
            <a:ext cx="4152900" cy="20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Accelerates prototyping and feature implementation by generating code rapidly.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121787" y="2796167"/>
            <a:ext cx="4152900" cy="754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Hours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899265" y="3693195"/>
            <a:ext cx="259794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 to Prototype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5121787" y="4298140"/>
            <a:ext cx="4152900" cy="2411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Reduces the time from concept to functional prototype from weeks to hours.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0092073" y="2796167"/>
            <a:ext cx="4152900" cy="754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New Users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10689529" y="3714922"/>
            <a:ext cx="2957989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Coding Democratized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092073" y="4298140"/>
            <a:ext cx="41529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Empowers non-engineers to build basic applications using natural language descriptions.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800100" y="6572845"/>
            <a:ext cx="130302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40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A2A32A13-8721-4BF4-8D76-D5D303960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66766"/>
            <a:ext cx="14630400" cy="2360176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786" y="448508"/>
            <a:ext cx="9371648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More Benefits: Empowering Teams &amp; Individuals</a:t>
            </a:r>
            <a:endParaRPr lang="en-US" sz="29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70786" y="1237893"/>
            <a:ext cx="13488829" cy="1311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Beyond speed and accessibility, vibe gooning cultivates a more enriching and productive environment for development teams.</a:t>
            </a:r>
          </a:p>
          <a:p>
            <a:pPr marL="0" indent="0" algn="l"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significantly enhances team collaboration by offloading repetitive and tedious tasks to AI, allowing human members to focus on more complex, creative, and strategically valuable work. 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080" y="3488084"/>
            <a:ext cx="3916153" cy="39161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hape 2"/>
          <p:cNvSpPr/>
          <p:nvPr/>
        </p:nvSpPr>
        <p:spPr>
          <a:xfrm>
            <a:off x="7315201" y="3646667"/>
            <a:ext cx="6752034" cy="965359"/>
          </a:xfrm>
          <a:prstGeom prst="roundRect">
            <a:avLst>
              <a:gd name="adj" fmla="val 40548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</p:sp>
      <p:sp>
        <p:nvSpPr>
          <p:cNvPr id="6" name="Text 3"/>
          <p:cNvSpPr/>
          <p:nvPr/>
        </p:nvSpPr>
        <p:spPr>
          <a:xfrm>
            <a:off x="7450595" y="3840927"/>
            <a:ext cx="215741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Boosted Collaboration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450595" y="4235620"/>
            <a:ext cx="621946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handles routine tasks, allowing teams to collaborate on high-value initiatives.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15201" y="4775022"/>
            <a:ext cx="6752033" cy="1210032"/>
          </a:xfrm>
          <a:prstGeom prst="roundRect">
            <a:avLst>
              <a:gd name="adj" fmla="val 32349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9" name="Text 6"/>
          <p:cNvSpPr/>
          <p:nvPr/>
        </p:nvSpPr>
        <p:spPr>
          <a:xfrm>
            <a:off x="7450595" y="4969283"/>
            <a:ext cx="1959769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Creativity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450595" y="5363975"/>
            <a:ext cx="6219468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can maintain optimal "flow states," dedicating mental energy to innovative solutions.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15201" y="6148051"/>
            <a:ext cx="6752033" cy="965359"/>
          </a:xfrm>
          <a:prstGeom prst="roundRect">
            <a:avLst>
              <a:gd name="adj" fmla="val 40548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</p:sp>
      <p:sp>
        <p:nvSpPr>
          <p:cNvPr id="12" name="Text 9"/>
          <p:cNvSpPr/>
          <p:nvPr/>
        </p:nvSpPr>
        <p:spPr>
          <a:xfrm>
            <a:off x="7450595" y="6342311"/>
            <a:ext cx="2263735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Higher Job Satisfaction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450595" y="6737004"/>
            <a:ext cx="621946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Focusing on creative work and problem-solving leads to greater fulfillment.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E4506-46A9-03B7-4B97-4A3CFE57D2A3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05627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Disadvantages &amp; Risks: The Shadow Side of AI Coding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101816"/>
            <a:ext cx="129028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While vibe gooning offers transformative benefits, it also introduces a new set of challenges and risks that require careful consideration. One significant concern revolves around code maintainability. Developers may not fully grasp the intricacies of AI-generated code, leading to difficulties in future debugging, modifications, or integration with existing systems. This can result in "black box" code that is hard to manage.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863798" y="4860131"/>
            <a:ext cx="6327934" cy="2163723"/>
          </a:xfrm>
          <a:prstGeom prst="roundRect">
            <a:avLst>
              <a:gd name="adj" fmla="val 6762"/>
            </a:avLst>
          </a:prstGeom>
          <a:solidFill>
            <a:srgbClr val="111213"/>
          </a:solidFill>
          <a:ln w="30480">
            <a:solidFill>
              <a:srgbClr val="F4444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318" y="4860131"/>
            <a:ext cx="121920" cy="2163723"/>
          </a:xfrm>
          <a:prstGeom prst="roundRect">
            <a:avLst>
              <a:gd name="adj" fmla="val 30368"/>
            </a:avLst>
          </a:prstGeom>
          <a:solidFill>
            <a:srgbClr val="F44444"/>
          </a:solidFill>
          <a:ln/>
        </p:spPr>
      </p:sp>
      <p:sp>
        <p:nvSpPr>
          <p:cNvPr id="6" name="Text 4"/>
          <p:cNvSpPr/>
          <p:nvPr/>
        </p:nvSpPr>
        <p:spPr>
          <a:xfrm>
            <a:off x="1232535" y="5137428"/>
            <a:ext cx="45558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Reduced Code Comprehension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232535" y="5636062"/>
            <a:ext cx="5681901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might struggle to understand complex AI-generated code, impeding future maintenance and updates.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4860131"/>
            <a:ext cx="6328053" cy="2163723"/>
          </a:xfrm>
          <a:prstGeom prst="roundRect">
            <a:avLst>
              <a:gd name="adj" fmla="val 6762"/>
            </a:avLst>
          </a:prstGeom>
          <a:solidFill>
            <a:srgbClr val="111213"/>
          </a:solidFill>
          <a:ln w="30480">
            <a:solidFill>
              <a:srgbClr val="910D0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8069" y="4860131"/>
            <a:ext cx="121920" cy="2163723"/>
          </a:xfrm>
          <a:prstGeom prst="roundRect">
            <a:avLst>
              <a:gd name="adj" fmla="val 30368"/>
            </a:avLst>
          </a:prstGeom>
          <a:solidFill>
            <a:srgbClr val="910D0D"/>
          </a:solidFill>
          <a:ln/>
        </p:spPr>
      </p:sp>
      <p:sp>
        <p:nvSpPr>
          <p:cNvPr id="10" name="Text 8"/>
          <p:cNvSpPr/>
          <p:nvPr/>
        </p:nvSpPr>
        <p:spPr>
          <a:xfrm>
            <a:off x="7807285" y="5137428"/>
            <a:ext cx="29859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Subtle Bugs &amp; Flaws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7807285" y="5636062"/>
            <a:ext cx="56820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AI-generated code, though functional, can harbor subtle logical errors or security vulnerabilities that are hard to detect.</a:t>
            </a:r>
            <a:endParaRPr lang="en-US" sz="1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A1A3F7-5DA0-6F10-4B22-F568CA74EF77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753" y="539591"/>
            <a:ext cx="13256895" cy="1114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Challenges in Practice: Balancing Innovation with Caution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86753" y="2046923"/>
            <a:ext cx="13256895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vibe gooning successfully in real-world scenarios presents practical challenges. A primary concern is the potential for overreliance on AI to erode fundamental technical skills among human developers. 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686753" y="3371374"/>
            <a:ext cx="6389132" cy="1697950"/>
          </a:xfrm>
          <a:prstGeom prst="roundRect">
            <a:avLst>
              <a:gd name="adj" fmla="val 1734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9" y="3276600"/>
            <a:ext cx="235387" cy="23538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72" y="4928711"/>
            <a:ext cx="235387" cy="2353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3935" y="3688556"/>
            <a:ext cx="252353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Erosion of Deep Skills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003935" y="4163497"/>
            <a:ext cx="575476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Constant AI assistance may lead to a decline in foundational coding and problem-solving abilities.</a:t>
            </a:r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686753" y="5265539"/>
            <a:ext cx="6389132" cy="1697950"/>
          </a:xfrm>
          <a:prstGeom prst="roundRect">
            <a:avLst>
              <a:gd name="adj" fmla="val 1734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9" y="5170765"/>
            <a:ext cx="235387" cy="23538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72" y="6822877"/>
            <a:ext cx="235387" cy="2353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3935" y="5582722"/>
            <a:ext cx="2675096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Caution in High-Stakes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1003935" y="6057662"/>
            <a:ext cx="575476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Industries like banking or healthcare remain wary due to the high cost of errors in critical systems.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726" y="2929891"/>
            <a:ext cx="4773097" cy="47730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 8"/>
          <p:cNvSpPr/>
          <p:nvPr/>
        </p:nvSpPr>
        <p:spPr>
          <a:xfrm>
            <a:off x="686753" y="7404973"/>
            <a:ext cx="1325689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CF3E31-B2ED-23B4-6BFA-5208F0204EF1}"/>
              </a:ext>
            </a:extLst>
          </p:cNvPr>
          <p:cNvSpPr/>
          <p:nvPr/>
        </p:nvSpPr>
        <p:spPr>
          <a:xfrm>
            <a:off x="12823902" y="7772400"/>
            <a:ext cx="1694986" cy="332303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1576</Words>
  <Application>Microsoft Office PowerPoint</Application>
  <PresentationFormat>Custom</PresentationFormat>
  <Paragraphs>152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Montserrat Bold</vt:lpstr>
      <vt:lpstr>Arial</vt:lpstr>
      <vt:lpstr>Source Sans 3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Mysterio x</cp:lastModifiedBy>
  <cp:revision>7</cp:revision>
  <dcterms:created xsi:type="dcterms:W3CDTF">2025-09-09T17:57:37Z</dcterms:created>
  <dcterms:modified xsi:type="dcterms:W3CDTF">2025-09-09T18:51:39Z</dcterms:modified>
</cp:coreProperties>
</file>